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54" r:id="rId4"/>
    <p:sldId id="355" r:id="rId5"/>
    <p:sldId id="356" r:id="rId6"/>
    <p:sldId id="352" r:id="rId7"/>
    <p:sldId id="266" r:id="rId8"/>
    <p:sldId id="357" r:id="rId9"/>
    <p:sldId id="358" r:id="rId10"/>
    <p:sldId id="359" r:id="rId11"/>
    <p:sldId id="3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82C0-FC89-485E-8DD3-437A25EC5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E180C-E70C-48B8-B937-329EFF889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EF28F-8491-4DB0-85B2-CF53FB32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F3C3-FF48-41DD-A76E-EDA01E43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FC704-068B-4442-B708-57337C3F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0E0B-62C6-4D90-A74F-7F20E557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D066F-7E82-4D68-AC04-74E53382D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01869-42CB-43CC-A866-8FED93C9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F8244-D32C-41E9-B0EE-577A096D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48F93-DB8C-4885-97E7-15C78663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A75A1-A0AA-41BE-A23D-4368A95C9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04787-B09B-4347-A5C2-AC52162CE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3E3FB-C941-4381-B89E-6729AE57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1460D-79C2-4230-9B62-B32B8C0F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9110E-0CC7-4983-92D1-DBC65D5E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0F6B-5FB6-45BC-951C-89EB1477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354E-47BC-4C77-9B2F-4C05C9D9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0155D-15B6-466A-99D9-C2AC1C00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31E4-F8BC-4A14-8BB6-6574B252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513DF-8AA1-4A76-AFC9-3187C66F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B28A-C7DF-4A74-97EE-530E043B2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6E62D-181D-4513-BE45-2C72B52A0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BAC93-93CB-418B-BBF3-D7E740A5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65AAC-FC26-42AF-994D-1F20E516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003E7-10B3-464A-AAA0-8B21192C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867ED-A832-4FFD-B230-D06BBF43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10E3-0C13-453D-9D74-60F211CB3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58B01-E6CB-446F-A62E-EA2E5D327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47AEA-A2D5-4134-8FEB-E5D2D230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17B79-ECB6-4F5A-9C86-217607A8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F1B4C-4BEE-4C7A-8D63-6E21D535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050C-0EF4-40EE-959E-B45CB272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3C360-3125-4AFA-B619-5CA8DE63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FEB28-8CAD-47DC-94C0-E7A5C0F6D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3EE5-BA43-47CC-8F4B-2A3376E63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B0753-4B8C-49FB-8405-D1F995B37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2DD0-3946-4F49-B6EB-39205459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4D9B2-D5FF-40ED-850F-6A6F7671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942B7-E473-478D-BCA5-ADF7BB0A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41EF-EFB6-4578-98A0-2F5A1AAE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08D14-1365-460C-AEB9-7B1AB4A6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DAA16-4809-4388-887C-3D6E48F2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2C230-5221-4E38-8135-0B57ED54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9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98A2B-82C4-4726-92A1-992BE492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206A0-F276-4BAD-A0E6-66A2D436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5B952-9905-47FF-B148-B0F1C436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699E-ACEA-477A-8301-2C1CC3D8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017F-5746-4025-BF50-B362FAB6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A0CEA-52EC-4B74-89DE-2F5F09632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50E4-DCFB-48DE-B6FF-AB41598F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739F9-E4E6-4902-BB77-788026F0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96AA0-A95D-45E5-BC6D-6569D9DD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6837-AE54-4539-97B4-6E7BD517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51865-2DDD-4611-B8FB-18A3664B4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FCABB-0CD5-4608-B86C-C63CB9BA4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AD082-3FE4-43E2-9B13-08B6DE3E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99EDD-CB19-4203-884D-5ECD5644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A6031-0933-41AE-A2AF-6800685D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2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7F9AB-9E8D-4A6F-91CF-C2037D743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FA860-871E-44F8-9FAD-F0C286D88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566AA-8224-412B-B6BD-8F543068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7148-2B5D-4A6F-BF73-71017329ADD6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DE88E-14DA-4829-BD32-0C4F5DDFD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E55B4-B401-490E-8238-7BDB7162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BA54-9DBB-420F-AC2F-211D94DD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D859D-7EE6-43DB-830E-09FE091A3909}"/>
              </a:ext>
            </a:extLst>
          </p:cNvPr>
          <p:cNvSpPr/>
          <p:nvPr/>
        </p:nvSpPr>
        <p:spPr>
          <a:xfrm>
            <a:off x="581464" y="1463039"/>
            <a:ext cx="11029071" cy="1125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5B6BD-5311-46F8-9885-4B32CC9E1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6092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ELA 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145FE-A3EA-4D79-9451-E0A1AA2A7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29131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Week of 8/19</a:t>
            </a:r>
          </a:p>
        </p:txBody>
      </p:sp>
    </p:spTree>
    <p:extLst>
      <p:ext uri="{BB962C8B-B14F-4D97-AF65-F5344CB8AC3E}">
        <p14:creationId xmlns:p14="http://schemas.microsoft.com/office/powerpoint/2010/main" val="39769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5D91-E04D-47EA-90FA-E932B57A9010}"/>
              </a:ext>
            </a:extLst>
          </p:cNvPr>
          <p:cNvSpPr txBox="1"/>
          <p:nvPr/>
        </p:nvSpPr>
        <p:spPr>
          <a:xfrm>
            <a:off x="562708" y="450166"/>
            <a:ext cx="1121195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RELINQUISH  </a:t>
            </a:r>
            <a:r>
              <a:rPr lang="en-US" sz="5400" dirty="0">
                <a:solidFill>
                  <a:schemeClr val="bg1"/>
                </a:solidFill>
              </a:rPr>
              <a:t>(verb)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079D0-58B4-4CED-AFEE-D53AE92FDE4A}"/>
              </a:ext>
            </a:extLst>
          </p:cNvPr>
          <p:cNvSpPr txBox="1"/>
          <p:nvPr/>
        </p:nvSpPr>
        <p:spPr>
          <a:xfrm>
            <a:off x="562708" y="1856935"/>
            <a:ext cx="112119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Definition:  part with a possession or right</a:t>
            </a:r>
          </a:p>
          <a:p>
            <a:r>
              <a:rPr lang="en-US" sz="4400" dirty="0"/>
              <a:t>Synonym: </a:t>
            </a:r>
            <a:r>
              <a:rPr lang="en-US" sz="4400" dirty="0">
                <a:solidFill>
                  <a:schemeClr val="accent6"/>
                </a:solidFill>
              </a:rPr>
              <a:t>surrender, give up</a:t>
            </a:r>
          </a:p>
          <a:p>
            <a:r>
              <a:rPr lang="en-US" sz="4400" dirty="0"/>
              <a:t>Antonym:  </a:t>
            </a:r>
            <a:r>
              <a:rPr lang="en-US" sz="4400" dirty="0">
                <a:solidFill>
                  <a:srgbClr val="FF0000"/>
                </a:solidFill>
              </a:rPr>
              <a:t>keep, retain, protect</a:t>
            </a:r>
          </a:p>
          <a:p>
            <a:r>
              <a:rPr lang="en-US" sz="4400" dirty="0"/>
              <a:t>Sentence:  The boy reluctantly relinquished the illegal fireworks to the police officer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381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5D91-E04D-47EA-90FA-E932B57A9010}"/>
              </a:ext>
            </a:extLst>
          </p:cNvPr>
          <p:cNvSpPr txBox="1"/>
          <p:nvPr/>
        </p:nvSpPr>
        <p:spPr>
          <a:xfrm>
            <a:off x="562708" y="450166"/>
            <a:ext cx="1121195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ARBITRARY </a:t>
            </a:r>
            <a:r>
              <a:rPr lang="en-US" sz="5400" dirty="0">
                <a:solidFill>
                  <a:schemeClr val="bg1"/>
                </a:solidFill>
              </a:rPr>
              <a:t>(adj)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079D0-58B4-4CED-AFEE-D53AE92FDE4A}"/>
              </a:ext>
            </a:extLst>
          </p:cNvPr>
          <p:cNvSpPr txBox="1"/>
          <p:nvPr/>
        </p:nvSpPr>
        <p:spPr>
          <a:xfrm>
            <a:off x="562708" y="1856935"/>
            <a:ext cx="112119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Definition:  based on random choice or personal whim, rather than any reason or system.</a:t>
            </a:r>
          </a:p>
          <a:p>
            <a:r>
              <a:rPr lang="en-US" sz="4000" dirty="0"/>
              <a:t>Synonym: </a:t>
            </a:r>
            <a:r>
              <a:rPr lang="en-US" sz="4000" dirty="0">
                <a:solidFill>
                  <a:schemeClr val="accent6"/>
                </a:solidFill>
              </a:rPr>
              <a:t>random, chance, unpredictable</a:t>
            </a:r>
          </a:p>
          <a:p>
            <a:r>
              <a:rPr lang="en-US" sz="4000" dirty="0"/>
              <a:t>Antonym: </a:t>
            </a:r>
            <a:r>
              <a:rPr lang="en-US" sz="4000" dirty="0">
                <a:solidFill>
                  <a:srgbClr val="FF0000"/>
                </a:solidFill>
              </a:rPr>
              <a:t>accountable, established, fixed</a:t>
            </a:r>
          </a:p>
          <a:p>
            <a:r>
              <a:rPr lang="en-US" sz="4000" dirty="0"/>
              <a:t>Sentence: The teacher’s arbitrary lessons offered no help for the students that already understood the material.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753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MUGShotsSemester1.pdf">
            <a:extLst>
              <a:ext uri="{FF2B5EF4-FFF2-40B4-BE49-F238E27FC236}">
                <a16:creationId xmlns:a16="http://schemas.microsoft.com/office/drawing/2014/main" id="{A23A86A2-5574-4092-B451-0466A923A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696"/>
            <a:ext cx="12192000" cy="830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MUGShotsSemester1.pdf">
            <a:extLst>
              <a:ext uri="{FF2B5EF4-FFF2-40B4-BE49-F238E27FC236}">
                <a16:creationId xmlns:a16="http://schemas.microsoft.com/office/drawing/2014/main" id="{4C4C9F46-3887-4882-9FA2-0758AD18B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082"/>
            <a:ext cx="12192000" cy="8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extLst>
              <a:ext uri="{FF2B5EF4-FFF2-40B4-BE49-F238E27FC236}">
                <a16:creationId xmlns:a16="http://schemas.microsoft.com/office/drawing/2014/main" id="{353C282E-1CDD-4898-8BE0-D03B18A33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700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>
            <a:extLst>
              <a:ext uri="{FF2B5EF4-FFF2-40B4-BE49-F238E27FC236}">
                <a16:creationId xmlns:a16="http://schemas.microsoft.com/office/drawing/2014/main" id="{5430D033-5BED-4CE1-AFB6-76D9C6F3B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03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35B922-27E2-459D-83B6-99A0C4BEB8A7}"/>
              </a:ext>
            </a:extLst>
          </p:cNvPr>
          <p:cNvSpPr/>
          <p:nvPr/>
        </p:nvSpPr>
        <p:spPr>
          <a:xfrm>
            <a:off x="6766561" y="1252026"/>
            <a:ext cx="5425440" cy="56903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venom">
            <a:extLst>
              <a:ext uri="{FF2B5EF4-FFF2-40B4-BE49-F238E27FC236}">
                <a16:creationId xmlns:a16="http://schemas.microsoft.com/office/drawing/2014/main" id="{860114E8-8576-4B8D-A694-55592D4D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021" y="161782"/>
            <a:ext cx="2123341" cy="404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ufasa scar">
            <a:extLst>
              <a:ext uri="{FF2B5EF4-FFF2-40B4-BE49-F238E27FC236}">
                <a16:creationId xmlns:a16="http://schemas.microsoft.com/office/drawing/2014/main" id="{E7827A46-5612-4682-8523-2659CB17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0" y="4012815"/>
            <a:ext cx="5048519" cy="28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lessonnumbers.pdf">
            <a:extLst>
              <a:ext uri="{FF2B5EF4-FFF2-40B4-BE49-F238E27FC236}">
                <a16:creationId xmlns:a16="http://schemas.microsoft.com/office/drawing/2014/main" id="{6C72040D-5F73-4E61-B3BC-B3AB7B52B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0"/>
            <a:ext cx="93027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5D91-E04D-47EA-90FA-E932B57A9010}"/>
              </a:ext>
            </a:extLst>
          </p:cNvPr>
          <p:cNvSpPr txBox="1"/>
          <p:nvPr/>
        </p:nvSpPr>
        <p:spPr>
          <a:xfrm>
            <a:off x="562708" y="450166"/>
            <a:ext cx="1121195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INALIENABLE </a:t>
            </a:r>
            <a:r>
              <a:rPr lang="en-US" sz="5400" dirty="0">
                <a:solidFill>
                  <a:schemeClr val="bg1"/>
                </a:solidFill>
              </a:rPr>
              <a:t>(adj.)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079D0-58B4-4CED-AFEE-D53AE92FDE4A}"/>
              </a:ext>
            </a:extLst>
          </p:cNvPr>
          <p:cNvSpPr txBox="1"/>
          <p:nvPr/>
        </p:nvSpPr>
        <p:spPr>
          <a:xfrm>
            <a:off x="562708" y="1856935"/>
            <a:ext cx="112119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Definition:  not transferable to another or not capable of being taken away or denied</a:t>
            </a:r>
          </a:p>
          <a:p>
            <a:r>
              <a:rPr lang="en-US" sz="4000" dirty="0"/>
              <a:t>Synonym: </a:t>
            </a:r>
            <a:r>
              <a:rPr lang="en-US" sz="4000" dirty="0">
                <a:solidFill>
                  <a:schemeClr val="accent6"/>
                </a:solidFill>
              </a:rPr>
              <a:t>essential, nontransferable, fundamental</a:t>
            </a:r>
          </a:p>
          <a:p>
            <a:r>
              <a:rPr lang="en-US" sz="4000" dirty="0"/>
              <a:t>Antonym: </a:t>
            </a:r>
            <a:r>
              <a:rPr lang="en-US" sz="4000" dirty="0">
                <a:solidFill>
                  <a:srgbClr val="FF0000"/>
                </a:solidFill>
              </a:rPr>
              <a:t>minor, unimportant </a:t>
            </a:r>
          </a:p>
          <a:p>
            <a:r>
              <a:rPr lang="en-US" sz="4000" dirty="0"/>
              <a:t>Sentence:  An important part of the U.S. Constitution is the belief that all people are born with an unalienable right to freedom.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5D91-E04D-47EA-90FA-E932B57A9010}"/>
              </a:ext>
            </a:extLst>
          </p:cNvPr>
          <p:cNvSpPr txBox="1"/>
          <p:nvPr/>
        </p:nvSpPr>
        <p:spPr>
          <a:xfrm>
            <a:off x="562708" y="450166"/>
            <a:ext cx="1121195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ABOLISH </a:t>
            </a:r>
            <a:r>
              <a:rPr lang="en-US" sz="5400" dirty="0">
                <a:solidFill>
                  <a:schemeClr val="bg1"/>
                </a:solidFill>
              </a:rPr>
              <a:t>(verb)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079D0-58B4-4CED-AFEE-D53AE92FDE4A}"/>
              </a:ext>
            </a:extLst>
          </p:cNvPr>
          <p:cNvSpPr txBox="1"/>
          <p:nvPr/>
        </p:nvSpPr>
        <p:spPr>
          <a:xfrm>
            <a:off x="562708" y="1856935"/>
            <a:ext cx="112119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/>
            </a:lvl1pPr>
          </a:lstStyle>
          <a:p>
            <a:r>
              <a:rPr lang="en-US" dirty="0"/>
              <a:t>Definition: to put an end to by formal action, to destroy all traces of</a:t>
            </a:r>
          </a:p>
          <a:p>
            <a:r>
              <a:rPr lang="en-US" dirty="0"/>
              <a:t>Synonym: </a:t>
            </a:r>
            <a:r>
              <a:rPr lang="en-US" dirty="0">
                <a:solidFill>
                  <a:schemeClr val="accent6"/>
                </a:solidFill>
              </a:rPr>
              <a:t>cancel, dissolve, erase</a:t>
            </a:r>
          </a:p>
          <a:p>
            <a:r>
              <a:rPr lang="en-US" dirty="0"/>
              <a:t>Antonym:  </a:t>
            </a:r>
            <a:r>
              <a:rPr lang="en-US" dirty="0">
                <a:solidFill>
                  <a:srgbClr val="FF0000"/>
                </a:solidFill>
              </a:rPr>
              <a:t>establish, formalize, protect</a:t>
            </a:r>
          </a:p>
          <a:p>
            <a:r>
              <a:rPr lang="en-US" dirty="0"/>
              <a:t>Sentence: It’s the hope that we can someday abolish hatred and intolerance.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29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B5D91-E04D-47EA-90FA-E932B57A9010}"/>
              </a:ext>
            </a:extLst>
          </p:cNvPr>
          <p:cNvSpPr txBox="1"/>
          <p:nvPr/>
        </p:nvSpPr>
        <p:spPr>
          <a:xfrm>
            <a:off x="562708" y="450166"/>
            <a:ext cx="1121195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TRANSIENT </a:t>
            </a:r>
            <a:r>
              <a:rPr lang="en-US" sz="5400" dirty="0">
                <a:solidFill>
                  <a:schemeClr val="bg1"/>
                </a:solidFill>
              </a:rPr>
              <a:t>(adj.)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079D0-58B4-4CED-AFEE-D53AE92FDE4A}"/>
              </a:ext>
            </a:extLst>
          </p:cNvPr>
          <p:cNvSpPr txBox="1"/>
          <p:nvPr/>
        </p:nvSpPr>
        <p:spPr>
          <a:xfrm>
            <a:off x="562708" y="1856935"/>
            <a:ext cx="112119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Definition:  lasting a very short time</a:t>
            </a:r>
          </a:p>
          <a:p>
            <a:r>
              <a:rPr lang="en-US" sz="4400" dirty="0"/>
              <a:t>Synonym: </a:t>
            </a:r>
            <a:r>
              <a:rPr lang="en-US" sz="4400" dirty="0">
                <a:solidFill>
                  <a:schemeClr val="accent6"/>
                </a:solidFill>
              </a:rPr>
              <a:t>brief, momentary, temporary</a:t>
            </a:r>
          </a:p>
          <a:p>
            <a:r>
              <a:rPr lang="en-US" sz="4400" dirty="0"/>
              <a:t>Antonym:  </a:t>
            </a:r>
            <a:r>
              <a:rPr lang="en-US" sz="4400" dirty="0">
                <a:solidFill>
                  <a:srgbClr val="FF0000"/>
                </a:solidFill>
              </a:rPr>
              <a:t>persistent, continuing</a:t>
            </a:r>
          </a:p>
          <a:p>
            <a:r>
              <a:rPr lang="en-US" sz="4400" dirty="0"/>
              <a:t>Sentence: After she received a poor work review, the woman had transient thoughts of quitting her job and going back to school.</a:t>
            </a:r>
          </a:p>
        </p:txBody>
      </p:sp>
    </p:spTree>
    <p:extLst>
      <p:ext uri="{BB962C8B-B14F-4D97-AF65-F5344CB8AC3E}">
        <p14:creationId xmlns:p14="http://schemas.microsoft.com/office/powerpoint/2010/main" val="21732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250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ELA Monday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 Monday</dc:title>
  <dc:creator>Kara Glithero</dc:creator>
  <cp:lastModifiedBy>Kara Glithero</cp:lastModifiedBy>
  <cp:revision>7</cp:revision>
  <dcterms:created xsi:type="dcterms:W3CDTF">2019-08-08T20:20:59Z</dcterms:created>
  <dcterms:modified xsi:type="dcterms:W3CDTF">2019-08-19T00:47:06Z</dcterms:modified>
</cp:coreProperties>
</file>